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5" r:id="rId1"/>
  </p:sldMasterIdLst>
  <p:notesMasterIdLst>
    <p:notesMasterId r:id="rId17"/>
  </p:notesMasterIdLst>
  <p:sldIdLst>
    <p:sldId id="256" r:id="rId2"/>
    <p:sldId id="280" r:id="rId3"/>
    <p:sldId id="283" r:id="rId4"/>
    <p:sldId id="295" r:id="rId5"/>
    <p:sldId id="298" r:id="rId6"/>
    <p:sldId id="297" r:id="rId7"/>
    <p:sldId id="294" r:id="rId8"/>
    <p:sldId id="289" r:id="rId9"/>
    <p:sldId id="290" r:id="rId10"/>
    <p:sldId id="287" r:id="rId11"/>
    <p:sldId id="296" r:id="rId12"/>
    <p:sldId id="291" r:id="rId13"/>
    <p:sldId id="292" r:id="rId14"/>
    <p:sldId id="293" r:id="rId15"/>
    <p:sldId id="262" r:id="rId1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95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jedlove_2018_lenRZVzlozky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TriedenyZber_S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zentacia%20Jedlove%20Kostolany\jedlove_201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vývoj triedených</a:t>
            </a:r>
            <a:r>
              <a:rPr lang="sk-SK" baseline="0"/>
              <a:t> zložiek komunálnych odpadov za obdobie 2010 až 2017 v rámci SR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6.0942387366868397E-2"/>
          <c:y val="6.6444530193526405E-2"/>
          <c:w val="0.92390609748161645"/>
          <c:h val="0.82054976749252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SPPK_TriedenyZber_ZOI!$A$2</c:f>
              <c:strCache>
                <c:ptCount val="1"/>
                <c:pt idx="0">
                  <c:v>Bioodpad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SPPK_TriedenyZber_ZOI!$B$2:$I$2</c:f>
              <c:numCache>
                <c:formatCode>#,##0</c:formatCode>
                <c:ptCount val="8"/>
                <c:pt idx="0">
                  <c:v>99206.17</c:v>
                </c:pt>
                <c:pt idx="1">
                  <c:v>94096.769999999902</c:v>
                </c:pt>
                <c:pt idx="2">
                  <c:v>101971.99</c:v>
                </c:pt>
                <c:pt idx="3">
                  <c:v>105500.56</c:v>
                </c:pt>
                <c:pt idx="4">
                  <c:v>131094.29</c:v>
                </c:pt>
                <c:pt idx="5">
                  <c:v>147011.99</c:v>
                </c:pt>
                <c:pt idx="6">
                  <c:v>166344.45000000001</c:v>
                </c:pt>
                <c:pt idx="7">
                  <c:v>199249.98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A-4F1C-9362-DF4ACDFD2564}"/>
            </c:ext>
          </c:extLst>
        </c:ser>
        <c:ser>
          <c:idx val="1"/>
          <c:order val="1"/>
          <c:tx>
            <c:strRef>
              <c:f>SPPK_TriedenyZber_ZOI!$A$3</c:f>
              <c:strCache>
                <c:ptCount val="1"/>
                <c:pt idx="0">
                  <c:v>Elektroodpad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SPPK_TriedenyZber_ZOI!$B$3:$I$3</c:f>
              <c:numCache>
                <c:formatCode>#,##0</c:formatCode>
                <c:ptCount val="8"/>
                <c:pt idx="0">
                  <c:v>6934.9500000000498</c:v>
                </c:pt>
                <c:pt idx="1">
                  <c:v>7858.8200000000697</c:v>
                </c:pt>
                <c:pt idx="2">
                  <c:v>7764.4700000000503</c:v>
                </c:pt>
                <c:pt idx="3">
                  <c:v>7850.4400000000496</c:v>
                </c:pt>
                <c:pt idx="4">
                  <c:v>7588.1900000000696</c:v>
                </c:pt>
                <c:pt idx="5">
                  <c:v>8172.25000000009</c:v>
                </c:pt>
                <c:pt idx="6">
                  <c:v>11098.4200000001</c:v>
                </c:pt>
                <c:pt idx="7">
                  <c:v>12026.780000000101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BA-4F1C-9362-DF4ACDFD2564}"/>
            </c:ext>
          </c:extLst>
        </c:ser>
        <c:ser>
          <c:idx val="2"/>
          <c:order val="2"/>
          <c:tx>
            <c:strRef>
              <c:f>SPPK_TriedenyZber_ZOI!$A$4</c:f>
              <c:strCache>
                <c:ptCount val="1"/>
                <c:pt idx="0">
                  <c:v>Kovy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SPPK_TriedenyZber_ZOI!$B$4:$I$4</c:f>
              <c:numCache>
                <c:formatCode>#,##0</c:formatCode>
                <c:ptCount val="8"/>
                <c:pt idx="0">
                  <c:v>10006.77</c:v>
                </c:pt>
                <c:pt idx="1">
                  <c:v>13605.4800000001</c:v>
                </c:pt>
                <c:pt idx="2">
                  <c:v>12247.7700000001</c:v>
                </c:pt>
                <c:pt idx="3">
                  <c:v>5208.8600000000897</c:v>
                </c:pt>
                <c:pt idx="4">
                  <c:v>17803.220000000099</c:v>
                </c:pt>
                <c:pt idx="5">
                  <c:v>30833.049999999799</c:v>
                </c:pt>
                <c:pt idx="6">
                  <c:v>110268.66999999899</c:v>
                </c:pt>
                <c:pt idx="7">
                  <c:v>213062.519999999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BA-4F1C-9362-DF4ACDFD2564}"/>
            </c:ext>
          </c:extLst>
        </c:ser>
        <c:ser>
          <c:idx val="3"/>
          <c:order val="3"/>
          <c:tx>
            <c:strRef>
              <c:f>SPPK_TriedenyZber_ZOI!$A$5</c:f>
              <c:strCache>
                <c:ptCount val="1"/>
                <c:pt idx="0">
                  <c:v>Papier a lepenka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SPPK_TriedenyZber_ZOI!$B$5:$I$5</c:f>
              <c:numCache>
                <c:formatCode>#,##0</c:formatCode>
                <c:ptCount val="8"/>
                <c:pt idx="0">
                  <c:v>48163.33</c:v>
                </c:pt>
                <c:pt idx="1">
                  <c:v>44718.660000000098</c:v>
                </c:pt>
                <c:pt idx="2">
                  <c:v>58924.82</c:v>
                </c:pt>
                <c:pt idx="3">
                  <c:v>64021.609999999899</c:v>
                </c:pt>
                <c:pt idx="4">
                  <c:v>63200.589999999698</c:v>
                </c:pt>
                <c:pt idx="5">
                  <c:v>67088.429999999906</c:v>
                </c:pt>
                <c:pt idx="6">
                  <c:v>72557.169999999707</c:v>
                </c:pt>
                <c:pt idx="7">
                  <c:v>86399.509999999602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BA-4F1C-9362-DF4ACDFD2564}"/>
            </c:ext>
          </c:extLst>
        </c:ser>
        <c:ser>
          <c:idx val="4"/>
          <c:order val="4"/>
          <c:tx>
            <c:strRef>
              <c:f>SPPK_TriedenyZber_ZOI!$A$6</c:f>
              <c:strCache>
                <c:ptCount val="1"/>
                <c:pt idx="0">
                  <c:v>Plasty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SPPK_TriedenyZber_ZOI!$B$6:$I$6</c:f>
              <c:numCache>
                <c:formatCode>#,##0</c:formatCode>
                <c:ptCount val="8"/>
                <c:pt idx="0">
                  <c:v>22788.83</c:v>
                </c:pt>
                <c:pt idx="1">
                  <c:v>25166.94</c:v>
                </c:pt>
                <c:pt idx="2">
                  <c:v>28314.619999999901</c:v>
                </c:pt>
                <c:pt idx="3">
                  <c:v>29009.58</c:v>
                </c:pt>
                <c:pt idx="4">
                  <c:v>31568.280000000101</c:v>
                </c:pt>
                <c:pt idx="5">
                  <c:v>34658.29</c:v>
                </c:pt>
                <c:pt idx="6">
                  <c:v>36123.339999999997</c:v>
                </c:pt>
                <c:pt idx="7">
                  <c:v>44385.949999999903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BA-4F1C-9362-DF4ACDFD2564}"/>
            </c:ext>
          </c:extLst>
        </c:ser>
        <c:ser>
          <c:idx val="5"/>
          <c:order val="5"/>
          <c:tx>
            <c:strRef>
              <c:f>SPPK_TriedenyZber_ZOI!$A$7</c:f>
              <c:strCache>
                <c:ptCount val="1"/>
                <c:pt idx="0">
                  <c:v>Použité batérie a akumulátory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SPPK_TriedenyZber_ZOI!$B$7:$I$7</c:f>
              <c:numCache>
                <c:formatCode>#,##0</c:formatCode>
                <c:ptCount val="8"/>
                <c:pt idx="0">
                  <c:v>318.93</c:v>
                </c:pt>
                <c:pt idx="1">
                  <c:v>211.05</c:v>
                </c:pt>
                <c:pt idx="2">
                  <c:v>427.76999999999902</c:v>
                </c:pt>
                <c:pt idx="3">
                  <c:v>488.49999999999898</c:v>
                </c:pt>
                <c:pt idx="4">
                  <c:v>421.67</c:v>
                </c:pt>
                <c:pt idx="5">
                  <c:v>454.16999999999899</c:v>
                </c:pt>
                <c:pt idx="6">
                  <c:v>919.99999999999602</c:v>
                </c:pt>
                <c:pt idx="7">
                  <c:v>2743.66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BA-4F1C-9362-DF4ACDFD2564}"/>
            </c:ext>
          </c:extLst>
        </c:ser>
        <c:ser>
          <c:idx val="6"/>
          <c:order val="6"/>
          <c:tx>
            <c:strRef>
              <c:f>SPPK_TriedenyZber_ZOI!$A$8</c:f>
              <c:strCache>
                <c:ptCount val="1"/>
                <c:pt idx="0">
                  <c:v>Sklo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SPPK_TriedenyZber_ZOI!$B$8:$I$8</c:f>
              <c:numCache>
                <c:formatCode>#,##0</c:formatCode>
                <c:ptCount val="8"/>
                <c:pt idx="0">
                  <c:v>42643.35</c:v>
                </c:pt>
                <c:pt idx="1">
                  <c:v>49696.04</c:v>
                </c:pt>
                <c:pt idx="2">
                  <c:v>48551.549999999901</c:v>
                </c:pt>
                <c:pt idx="3">
                  <c:v>48890.200000000099</c:v>
                </c:pt>
                <c:pt idx="4">
                  <c:v>50226.74</c:v>
                </c:pt>
                <c:pt idx="5">
                  <c:v>53517.72</c:v>
                </c:pt>
                <c:pt idx="6">
                  <c:v>55984.46</c:v>
                </c:pt>
                <c:pt idx="7">
                  <c:v>62017.09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BA-4F1C-9362-DF4ACDFD2564}"/>
            </c:ext>
          </c:extLst>
        </c:ser>
        <c:ser>
          <c:idx val="7"/>
          <c:order val="7"/>
          <c:tx>
            <c:strRef>
              <c:f>SPPK_TriedenyZber_ZOI!$A$9</c:f>
              <c:strCache>
                <c:ptCount val="1"/>
                <c:pt idx="0">
                  <c:v>Šatstvo a textil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SPPK_TriedenyZber_ZOI!$B$9:$I$9</c:f>
              <c:numCache>
                <c:formatCode>#,##0</c:formatCode>
                <c:ptCount val="8"/>
                <c:pt idx="0">
                  <c:v>264.62</c:v>
                </c:pt>
                <c:pt idx="1">
                  <c:v>447.88</c:v>
                </c:pt>
                <c:pt idx="2">
                  <c:v>951.14</c:v>
                </c:pt>
                <c:pt idx="3">
                  <c:v>1385.32</c:v>
                </c:pt>
                <c:pt idx="4">
                  <c:v>3100.4</c:v>
                </c:pt>
                <c:pt idx="5">
                  <c:v>4009.2</c:v>
                </c:pt>
                <c:pt idx="6">
                  <c:v>4506.7299999999896</c:v>
                </c:pt>
                <c:pt idx="7">
                  <c:v>3412.82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BA-4F1C-9362-DF4ACDFD2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526560"/>
        <c:axId val="607524920"/>
      </c:barChart>
      <c:catAx>
        <c:axId val="60752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7524920"/>
        <c:crosses val="autoZero"/>
        <c:auto val="1"/>
        <c:lblAlgn val="ctr"/>
        <c:lblOffset val="100"/>
        <c:noMultiLvlLbl val="0"/>
      </c:catAx>
      <c:valAx>
        <c:axId val="607524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752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dirty="0"/>
              <a:t>Triedenie v</a:t>
            </a:r>
            <a:r>
              <a:rPr lang="sk-SK" baseline="0" dirty="0"/>
              <a:t> rámci OZV ELEKOS za rok 2018 v tonách</a:t>
            </a:r>
            <a:endParaRPr lang="sk-SK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Hárok1!$A$7</c:f>
              <c:strCache>
                <c:ptCount val="1"/>
                <c:pt idx="0">
                  <c:v>Papier a lepenka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Hárok1!$B$7</c:f>
              <c:numCache>
                <c:formatCode>0.00</c:formatCode>
                <c:ptCount val="1"/>
                <c:pt idx="0">
                  <c:v>5.26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1-4CA5-BD2A-AED3AB697617}"/>
            </c:ext>
          </c:extLst>
        </c:ser>
        <c:ser>
          <c:idx val="1"/>
          <c:order val="1"/>
          <c:tx>
            <c:strRef>
              <c:f>Hárok1!$A$8</c:f>
              <c:strCache>
                <c:ptCount val="1"/>
                <c:pt idx="0">
                  <c:v>Sklo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Hárok1!$B$8</c:f>
              <c:numCache>
                <c:formatCode>0.00</c:formatCode>
                <c:ptCount val="1"/>
                <c:pt idx="0">
                  <c:v>13.530000000000001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1-4CA5-BD2A-AED3AB697617}"/>
            </c:ext>
          </c:extLst>
        </c:ser>
        <c:ser>
          <c:idx val="2"/>
          <c:order val="2"/>
          <c:tx>
            <c:strRef>
              <c:f>Hárok1!$A$9</c:f>
              <c:strCache>
                <c:ptCount val="1"/>
                <c:pt idx="0">
                  <c:v>VKM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Hárok1!$B$9</c:f>
              <c:numCache>
                <c:formatCode>0.00</c:formatCode>
                <c:ptCount val="1"/>
                <c:pt idx="0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1-4CA5-BD2A-AED3AB697617}"/>
            </c:ext>
          </c:extLst>
        </c:ser>
        <c:ser>
          <c:idx val="3"/>
          <c:order val="3"/>
          <c:tx>
            <c:strRef>
              <c:f>Hárok1!$A$10</c:f>
              <c:strCache>
                <c:ptCount val="1"/>
                <c:pt idx="0">
                  <c:v>Plasty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Hárok1!$B$10</c:f>
              <c:numCache>
                <c:formatCode>0.00</c:formatCode>
                <c:ptCount val="1"/>
                <c:pt idx="0">
                  <c:v>4.758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1-4CA5-BD2A-AED3AB697617}"/>
            </c:ext>
          </c:extLst>
        </c:ser>
        <c:ser>
          <c:idx val="4"/>
          <c:order val="4"/>
          <c:tx>
            <c:strRef>
              <c:f>Hárok1!$A$11</c:f>
              <c:strCache>
                <c:ptCount val="1"/>
                <c:pt idx="0">
                  <c:v>Kovy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Hárok1!$B$11</c:f>
              <c:numCache>
                <c:formatCode>0.00</c:formatCode>
                <c:ptCount val="1"/>
                <c:pt idx="0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E1-4CA5-BD2A-AED3AB697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471824"/>
        <c:axId val="97469856"/>
      </c:barChart>
      <c:catAx>
        <c:axId val="97471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469856"/>
        <c:crosses val="autoZero"/>
        <c:auto val="1"/>
        <c:lblAlgn val="ctr"/>
        <c:lblOffset val="100"/>
        <c:noMultiLvlLbl val="0"/>
      </c:catAx>
      <c:valAx>
        <c:axId val="97469856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747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vývoj triedeného zberu s</a:t>
            </a:r>
            <a:r>
              <a:rPr lang="sk-SK" baseline="0"/>
              <a:t> prepočtom na jedného obyvateľa za roky 2010 až 2017 v rámci SR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SPPK_TriedenyZber_ZOI!$A$12</c:f>
              <c:strCache>
                <c:ptCount val="1"/>
                <c:pt idx="0">
                  <c:v>V kg/Obyvateľ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SPPK_TriedenyZber_ZOI!$B$1:$I$1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SPPK_TriedenyZber_ZOI!$B$12:$I$12</c:f>
              <c:numCache>
                <c:formatCode>0</c:formatCode>
                <c:ptCount val="8"/>
                <c:pt idx="0">
                  <c:v>42.375789347608801</c:v>
                </c:pt>
                <c:pt idx="1">
                  <c:v>43.383028449170581</c:v>
                </c:pt>
                <c:pt idx="2">
                  <c:v>47.679443597211801</c:v>
                </c:pt>
                <c:pt idx="3">
                  <c:v>48.268355833293342</c:v>
                </c:pt>
                <c:pt idx="4">
                  <c:v>56.114835807050262</c:v>
                </c:pt>
                <c:pt idx="5">
                  <c:v>63.610539390062378</c:v>
                </c:pt>
                <c:pt idx="6">
                  <c:v>84.227111334095895</c:v>
                </c:pt>
                <c:pt idx="7">
                  <c:v>114.67506466473202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0E-4C1F-A9E7-D03D9B681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5297528"/>
        <c:axId val="585295888"/>
      </c:barChart>
      <c:catAx>
        <c:axId val="585297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85295888"/>
        <c:crosses val="autoZero"/>
        <c:auto val="1"/>
        <c:lblAlgn val="ctr"/>
        <c:lblOffset val="100"/>
        <c:noMultiLvlLbl val="0"/>
      </c:catAx>
      <c:valAx>
        <c:axId val="58529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85297528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Hárok1!$B$4</c:f>
              <c:strCache>
                <c:ptCount val="1"/>
                <c:pt idx="0">
                  <c:v>Kovy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Hárok1!$C$4:$J$4</c:f>
              <c:numCache>
                <c:formatCode>#,##0</c:formatCode>
                <c:ptCount val="8"/>
                <c:pt idx="0">
                  <c:v>10006.77</c:v>
                </c:pt>
                <c:pt idx="1">
                  <c:v>13605.4800000001</c:v>
                </c:pt>
                <c:pt idx="2">
                  <c:v>12247.7700000001</c:v>
                </c:pt>
                <c:pt idx="3">
                  <c:v>5208.8600000000897</c:v>
                </c:pt>
                <c:pt idx="4">
                  <c:v>17803.220000000099</c:v>
                </c:pt>
                <c:pt idx="5">
                  <c:v>30833.049999999799</c:v>
                </c:pt>
                <c:pt idx="6">
                  <c:v>110268.66999999899</c:v>
                </c:pt>
                <c:pt idx="7">
                  <c:v>213062.519999999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6E-4F89-AD85-F39148BCA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4536568"/>
        <c:axId val="524536896"/>
      </c:lineChart>
      <c:catAx>
        <c:axId val="52453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24536896"/>
        <c:crosses val="autoZero"/>
        <c:auto val="1"/>
        <c:lblAlgn val="ctr"/>
        <c:lblOffset val="100"/>
        <c:noMultiLvlLbl val="0"/>
      </c:catAx>
      <c:valAx>
        <c:axId val="52453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24536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Hárok1!$B$5</c:f>
              <c:strCache>
                <c:ptCount val="1"/>
                <c:pt idx="0">
                  <c:v>Papier a lepenka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Hárok1!$C$5:$J$5</c:f>
              <c:numCache>
                <c:formatCode>#,##0</c:formatCode>
                <c:ptCount val="8"/>
                <c:pt idx="0">
                  <c:v>48163.33</c:v>
                </c:pt>
                <c:pt idx="1">
                  <c:v>44718.660000000098</c:v>
                </c:pt>
                <c:pt idx="2">
                  <c:v>58924.82</c:v>
                </c:pt>
                <c:pt idx="3">
                  <c:v>64021.609999999899</c:v>
                </c:pt>
                <c:pt idx="4">
                  <c:v>63200.589999999698</c:v>
                </c:pt>
                <c:pt idx="5">
                  <c:v>67088.429999999906</c:v>
                </c:pt>
                <c:pt idx="6">
                  <c:v>72557.169999999707</c:v>
                </c:pt>
                <c:pt idx="7">
                  <c:v>86399.509999999602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29-46A9-BE98-EC2ECEEE9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7527544"/>
        <c:axId val="607528528"/>
      </c:lineChart>
      <c:catAx>
        <c:axId val="60752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7528528"/>
        <c:crosses val="autoZero"/>
        <c:auto val="1"/>
        <c:lblAlgn val="ctr"/>
        <c:lblOffset val="100"/>
        <c:noMultiLvlLbl val="0"/>
      </c:catAx>
      <c:valAx>
        <c:axId val="60752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7527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Hárok1!$B$6</c:f>
              <c:strCache>
                <c:ptCount val="1"/>
                <c:pt idx="0">
                  <c:v>Plasty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Hárok1!$C$6:$J$6</c:f>
              <c:numCache>
                <c:formatCode>#,##0</c:formatCode>
                <c:ptCount val="8"/>
                <c:pt idx="0">
                  <c:v>22788.83</c:v>
                </c:pt>
                <c:pt idx="1">
                  <c:v>25166.94</c:v>
                </c:pt>
                <c:pt idx="2">
                  <c:v>28314.619999999901</c:v>
                </c:pt>
                <c:pt idx="3">
                  <c:v>29009.58</c:v>
                </c:pt>
                <c:pt idx="4">
                  <c:v>31568.280000000101</c:v>
                </c:pt>
                <c:pt idx="5">
                  <c:v>34658.29</c:v>
                </c:pt>
                <c:pt idx="6">
                  <c:v>36123.339999999997</c:v>
                </c:pt>
                <c:pt idx="7">
                  <c:v>44385.949999999903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00-4F2C-9561-3FC7E6D18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0429120"/>
        <c:axId val="600432400"/>
      </c:lineChart>
      <c:catAx>
        <c:axId val="60042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0432400"/>
        <c:crosses val="autoZero"/>
        <c:auto val="1"/>
        <c:lblAlgn val="ctr"/>
        <c:lblOffset val="100"/>
        <c:noMultiLvlLbl val="0"/>
      </c:catAx>
      <c:valAx>
        <c:axId val="60043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042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Hárok1!$B$7</c:f>
              <c:strCache>
                <c:ptCount val="1"/>
                <c:pt idx="0">
                  <c:v>Sklo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Hárok1!$C$7:$J$7</c:f>
              <c:numCache>
                <c:formatCode>#,##0</c:formatCode>
                <c:ptCount val="8"/>
                <c:pt idx="0">
                  <c:v>42643.35</c:v>
                </c:pt>
                <c:pt idx="1">
                  <c:v>49696.04</c:v>
                </c:pt>
                <c:pt idx="2">
                  <c:v>48551.549999999901</c:v>
                </c:pt>
                <c:pt idx="3">
                  <c:v>48890.200000000099</c:v>
                </c:pt>
                <c:pt idx="4">
                  <c:v>50226.74</c:v>
                </c:pt>
                <c:pt idx="5">
                  <c:v>53517.72</c:v>
                </c:pt>
                <c:pt idx="6">
                  <c:v>55984.46</c:v>
                </c:pt>
                <c:pt idx="7">
                  <c:v>62017.09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7E-4D74-AB23-6BA4F4079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0429776"/>
        <c:axId val="600434368"/>
      </c:lineChart>
      <c:catAx>
        <c:axId val="60042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0434368"/>
        <c:crosses val="autoZero"/>
        <c:auto val="1"/>
        <c:lblAlgn val="ctr"/>
        <c:lblOffset val="100"/>
        <c:noMultiLvlLbl val="0"/>
      </c:catAx>
      <c:valAx>
        <c:axId val="60043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0042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vývoj z kovmi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Hárok1!$B$4</c:f>
              <c:strCache>
                <c:ptCount val="1"/>
                <c:pt idx="0">
                  <c:v>Kovy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Hárok1!$C$4:$J$4</c:f>
              <c:numCache>
                <c:formatCode>#,##0</c:formatCode>
                <c:ptCount val="8"/>
                <c:pt idx="0">
                  <c:v>10006.77</c:v>
                </c:pt>
                <c:pt idx="1">
                  <c:v>13605.4800000001</c:v>
                </c:pt>
                <c:pt idx="2">
                  <c:v>12247.7700000001</c:v>
                </c:pt>
                <c:pt idx="3">
                  <c:v>5208.8600000000897</c:v>
                </c:pt>
                <c:pt idx="4">
                  <c:v>17803.220000000099</c:v>
                </c:pt>
                <c:pt idx="5">
                  <c:v>30833.049999999799</c:v>
                </c:pt>
                <c:pt idx="6">
                  <c:v>110268.66999999899</c:v>
                </c:pt>
                <c:pt idx="7">
                  <c:v>213062.519999999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7E-4F55-A3AA-21D25BE40028}"/>
            </c:ext>
          </c:extLst>
        </c:ser>
        <c:ser>
          <c:idx val="1"/>
          <c:order val="1"/>
          <c:tx>
            <c:strRef>
              <c:f>Hárok1!$B$5</c:f>
              <c:strCache>
                <c:ptCount val="1"/>
                <c:pt idx="0">
                  <c:v>Papier a lepenka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Hárok1!$C$5:$J$5</c:f>
              <c:numCache>
                <c:formatCode>#,##0</c:formatCode>
                <c:ptCount val="8"/>
                <c:pt idx="0">
                  <c:v>48163.33</c:v>
                </c:pt>
                <c:pt idx="1">
                  <c:v>44718.660000000098</c:v>
                </c:pt>
                <c:pt idx="2">
                  <c:v>58924.82</c:v>
                </c:pt>
                <c:pt idx="3">
                  <c:v>64021.609999999899</c:v>
                </c:pt>
                <c:pt idx="4">
                  <c:v>63200.589999999698</c:v>
                </c:pt>
                <c:pt idx="5">
                  <c:v>67088.429999999906</c:v>
                </c:pt>
                <c:pt idx="6">
                  <c:v>72557.169999999707</c:v>
                </c:pt>
                <c:pt idx="7">
                  <c:v>86399.509999999602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7E-4F55-A3AA-21D25BE40028}"/>
            </c:ext>
          </c:extLst>
        </c:ser>
        <c:ser>
          <c:idx val="2"/>
          <c:order val="2"/>
          <c:tx>
            <c:strRef>
              <c:f>Hárok1!$B$6</c:f>
              <c:strCache>
                <c:ptCount val="1"/>
                <c:pt idx="0">
                  <c:v>Plasty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Hárok1!$C$6:$J$6</c:f>
              <c:numCache>
                <c:formatCode>#,##0</c:formatCode>
                <c:ptCount val="8"/>
                <c:pt idx="0">
                  <c:v>22788.83</c:v>
                </c:pt>
                <c:pt idx="1">
                  <c:v>25166.94</c:v>
                </c:pt>
                <c:pt idx="2">
                  <c:v>28314.619999999901</c:v>
                </c:pt>
                <c:pt idx="3">
                  <c:v>29009.58</c:v>
                </c:pt>
                <c:pt idx="4">
                  <c:v>31568.280000000101</c:v>
                </c:pt>
                <c:pt idx="5">
                  <c:v>34658.29</c:v>
                </c:pt>
                <c:pt idx="6">
                  <c:v>36123.339999999997</c:v>
                </c:pt>
                <c:pt idx="7">
                  <c:v>44385.949999999903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7E-4F55-A3AA-21D25BE40028}"/>
            </c:ext>
          </c:extLst>
        </c:ser>
        <c:ser>
          <c:idx val="3"/>
          <c:order val="3"/>
          <c:tx>
            <c:strRef>
              <c:f>Hárok1!$B$7</c:f>
              <c:strCache>
                <c:ptCount val="1"/>
                <c:pt idx="0">
                  <c:v>Sklo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val>
            <c:numRef>
              <c:f>Hárok1!$C$7:$J$7</c:f>
              <c:numCache>
                <c:formatCode>#,##0</c:formatCode>
                <c:ptCount val="8"/>
                <c:pt idx="0">
                  <c:v>42643.35</c:v>
                </c:pt>
                <c:pt idx="1">
                  <c:v>49696.04</c:v>
                </c:pt>
                <c:pt idx="2">
                  <c:v>48551.549999999901</c:v>
                </c:pt>
                <c:pt idx="3">
                  <c:v>48890.200000000099</c:v>
                </c:pt>
                <c:pt idx="4">
                  <c:v>50226.74</c:v>
                </c:pt>
                <c:pt idx="5">
                  <c:v>53517.72</c:v>
                </c:pt>
                <c:pt idx="6">
                  <c:v>55984.46</c:v>
                </c:pt>
                <c:pt idx="7">
                  <c:v>62017.09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7E-4F55-A3AA-21D25BE40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3660920"/>
        <c:axId val="513660592"/>
      </c:barChart>
      <c:lineChart>
        <c:grouping val="standard"/>
        <c:varyColors val="0"/>
        <c:ser>
          <c:idx val="4"/>
          <c:order val="4"/>
          <c:tx>
            <c:strRef>
              <c:f>Hárok1!$B$8</c:f>
              <c:strCache>
                <c:ptCount val="1"/>
                <c:pt idx="0">
                  <c:v>SPOLU</c:v>
                </c:pt>
              </c:strCache>
            </c:strRef>
          </c:tx>
          <c:spPr>
            <a:ln w="28575" cap="rnd">
              <a:solidFill>
                <a:srgbClr val="C5C000"/>
              </a:solidFill>
              <a:round/>
            </a:ln>
            <a:effectLst/>
          </c:spPr>
          <c:marker>
            <c:symbol val="none"/>
          </c:marker>
          <c:val>
            <c:numRef>
              <c:f>Hárok1!$C$8:$J$8</c:f>
              <c:numCache>
                <c:formatCode>#,##0</c:formatCode>
                <c:ptCount val="8"/>
                <c:pt idx="0">
                  <c:v>123602.28</c:v>
                </c:pt>
                <c:pt idx="1">
                  <c:v>133187.1200000002</c:v>
                </c:pt>
                <c:pt idx="2">
                  <c:v>148038.75999999989</c:v>
                </c:pt>
                <c:pt idx="3">
                  <c:v>147130.25000000009</c:v>
                </c:pt>
                <c:pt idx="4">
                  <c:v>162798.8299999999</c:v>
                </c:pt>
                <c:pt idx="5">
                  <c:v>186097.4899999997</c:v>
                </c:pt>
                <c:pt idx="6">
                  <c:v>274933.63999999868</c:v>
                </c:pt>
                <c:pt idx="7">
                  <c:v>405865.06999999855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87E-4F55-A3AA-21D25BE40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3660920"/>
        <c:axId val="513660592"/>
      </c:lineChart>
      <c:catAx>
        <c:axId val="513660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13660592"/>
        <c:crosses val="autoZero"/>
        <c:auto val="1"/>
        <c:lblAlgn val="ctr"/>
        <c:lblOffset val="100"/>
        <c:noMultiLvlLbl val="0"/>
      </c:catAx>
      <c:valAx>
        <c:axId val="51366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1366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vývoj bez kovov</a:t>
            </a:r>
          </a:p>
        </c:rich>
      </c:tx>
      <c:layout>
        <c:manualLayout>
          <c:xMode val="edge"/>
          <c:yMode val="edge"/>
          <c:x val="0.42499045573848726"/>
          <c:y val="2.36286919831223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Hárok1!$B$5</c:f>
              <c:strCache>
                <c:ptCount val="1"/>
                <c:pt idx="0">
                  <c:v>Papier a lepenka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Hárok1!$C$5:$J$5</c:f>
              <c:numCache>
                <c:formatCode>#,##0</c:formatCode>
                <c:ptCount val="8"/>
                <c:pt idx="0">
                  <c:v>48163.33</c:v>
                </c:pt>
                <c:pt idx="1">
                  <c:v>44718.660000000098</c:v>
                </c:pt>
                <c:pt idx="2">
                  <c:v>58924.82</c:v>
                </c:pt>
                <c:pt idx="3">
                  <c:v>64021.609999999899</c:v>
                </c:pt>
                <c:pt idx="4">
                  <c:v>63200.589999999698</c:v>
                </c:pt>
                <c:pt idx="5">
                  <c:v>67088.429999999906</c:v>
                </c:pt>
                <c:pt idx="6">
                  <c:v>72557.169999999707</c:v>
                </c:pt>
                <c:pt idx="7">
                  <c:v>86399.509999999602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A5-45F6-8A7D-9C7042CB1867}"/>
            </c:ext>
          </c:extLst>
        </c:ser>
        <c:ser>
          <c:idx val="1"/>
          <c:order val="1"/>
          <c:tx>
            <c:strRef>
              <c:f>Hárok1!$B$6</c:f>
              <c:strCache>
                <c:ptCount val="1"/>
                <c:pt idx="0">
                  <c:v>Plasty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Hárok1!$C$6:$J$6</c:f>
              <c:numCache>
                <c:formatCode>#,##0</c:formatCode>
                <c:ptCount val="8"/>
                <c:pt idx="0">
                  <c:v>22788.83</c:v>
                </c:pt>
                <c:pt idx="1">
                  <c:v>25166.94</c:v>
                </c:pt>
                <c:pt idx="2">
                  <c:v>28314.619999999901</c:v>
                </c:pt>
                <c:pt idx="3">
                  <c:v>29009.58</c:v>
                </c:pt>
                <c:pt idx="4">
                  <c:v>31568.280000000101</c:v>
                </c:pt>
                <c:pt idx="5">
                  <c:v>34658.29</c:v>
                </c:pt>
                <c:pt idx="6">
                  <c:v>36123.339999999997</c:v>
                </c:pt>
                <c:pt idx="7">
                  <c:v>44385.949999999903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A5-45F6-8A7D-9C7042CB1867}"/>
            </c:ext>
          </c:extLst>
        </c:ser>
        <c:ser>
          <c:idx val="2"/>
          <c:order val="2"/>
          <c:tx>
            <c:strRef>
              <c:f>Hárok1!$B$7</c:f>
              <c:strCache>
                <c:ptCount val="1"/>
                <c:pt idx="0">
                  <c:v>Sklo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Hárok1!$C$7:$J$7</c:f>
              <c:numCache>
                <c:formatCode>#,##0</c:formatCode>
                <c:ptCount val="8"/>
                <c:pt idx="0">
                  <c:v>42643.35</c:v>
                </c:pt>
                <c:pt idx="1">
                  <c:v>49696.04</c:v>
                </c:pt>
                <c:pt idx="2">
                  <c:v>48551.549999999901</c:v>
                </c:pt>
                <c:pt idx="3">
                  <c:v>48890.200000000099</c:v>
                </c:pt>
                <c:pt idx="4">
                  <c:v>50226.74</c:v>
                </c:pt>
                <c:pt idx="5">
                  <c:v>53517.72</c:v>
                </c:pt>
                <c:pt idx="6">
                  <c:v>55984.46</c:v>
                </c:pt>
                <c:pt idx="7">
                  <c:v>62017.09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A5-45F6-8A7D-9C7042CB18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0561272"/>
        <c:axId val="520562584"/>
      </c:barChart>
      <c:lineChart>
        <c:grouping val="standard"/>
        <c:varyColors val="0"/>
        <c:ser>
          <c:idx val="3"/>
          <c:order val="3"/>
          <c:tx>
            <c:strRef>
              <c:f>Hárok1!$B$8</c:f>
              <c:strCache>
                <c:ptCount val="1"/>
                <c:pt idx="0">
                  <c:v>SPOLU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Hárok1!$C$3:$J$3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Hárok1!$C$8:$J$8</c:f>
              <c:numCache>
                <c:formatCode>#,##0</c:formatCode>
                <c:ptCount val="8"/>
                <c:pt idx="0">
                  <c:v>123602.28</c:v>
                </c:pt>
                <c:pt idx="1">
                  <c:v>133187.1200000002</c:v>
                </c:pt>
                <c:pt idx="2">
                  <c:v>148038.75999999989</c:v>
                </c:pt>
                <c:pt idx="3">
                  <c:v>147130.25000000009</c:v>
                </c:pt>
                <c:pt idx="4">
                  <c:v>162798.8299999999</c:v>
                </c:pt>
                <c:pt idx="5">
                  <c:v>186097.4899999997</c:v>
                </c:pt>
                <c:pt idx="6">
                  <c:v>274933.63999999868</c:v>
                </c:pt>
                <c:pt idx="7">
                  <c:v>405865.06999999855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A5-45F6-8A7D-9C7042CB18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0561272"/>
        <c:axId val="520562584"/>
      </c:lineChart>
      <c:catAx>
        <c:axId val="52056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20562584"/>
        <c:crosses val="autoZero"/>
        <c:auto val="1"/>
        <c:lblAlgn val="ctr"/>
        <c:lblOffset val="100"/>
        <c:noMultiLvlLbl val="0"/>
      </c:catAx>
      <c:valAx>
        <c:axId val="520562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2056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Jedľové Kostoľany rok 2017 - vytriedené množstvá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Dotaz2!$F$1</c:f>
              <c:strCache>
                <c:ptCount val="1"/>
                <c:pt idx="0">
                  <c:v>SPOLU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68-44A2-BF2C-7CF53C552841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68-44A2-BF2C-7CF53C552841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68-44A2-BF2C-7CF53C55284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68-44A2-BF2C-7CF53C55284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668-44A2-BF2C-7CF53C55284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68-44A2-BF2C-7CF53C55284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668-44A2-BF2C-7CF53C552841}"/>
              </c:ext>
            </c:extLst>
          </c:dPt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668-44A2-BF2C-7CF53C552841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668-44A2-BF2C-7CF53C552841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668-44A2-BF2C-7CF53C552841}"/>
              </c:ext>
            </c:extLst>
          </c:dPt>
          <c:cat>
            <c:strRef>
              <c:f>(Dotaz2!$D$2:$E$11,Dotaz2!$D$13:$E$13)</c:f>
              <c:strCache>
                <c:ptCount val="11"/>
                <c:pt idx="0">
                  <c:v>papier a lepenka</c:v>
                </c:pt>
                <c:pt idx="1">
                  <c:v>sklo</c:v>
                </c:pt>
                <c:pt idx="2">
                  <c:v>viacvrstvové kombinované materiály na báze lepenky (kompozity na báze lepenky)</c:v>
                </c:pt>
                <c:pt idx="3">
                  <c:v>biologicky rozložiteľný kuchynský a reštauračný odpad</c:v>
                </c:pt>
                <c:pt idx="4">
                  <c:v>vyradené zariadenia obsahujúce chlórfluórované uhľovodíky</c:v>
                </c:pt>
                <c:pt idx="5">
                  <c:v>jedlé oleje a tuky</c:v>
                </c:pt>
                <c:pt idx="6">
                  <c:v>vyradené elektrické a elektronické zariadenia iné ako uvedené v 200121 a 200123, obsahujúce nebezpečné časti</c:v>
                </c:pt>
                <c:pt idx="7">
                  <c:v>vyradené elektrické a elektronické zariadenia iné ako uvedené v 200121, 200123 a 200135</c:v>
                </c:pt>
                <c:pt idx="8">
                  <c:v>plasty</c:v>
                </c:pt>
                <c:pt idx="9">
                  <c:v>kovy</c:v>
                </c:pt>
                <c:pt idx="10">
                  <c:v>objemný odpad</c:v>
                </c:pt>
              </c:strCache>
            </c:strRef>
          </c:cat>
          <c:val>
            <c:numRef>
              <c:f>(Dotaz2!$F$2:$F$11,Dotaz2!$F$13)</c:f>
              <c:numCache>
                <c:formatCode>#,##0.00</c:formatCode>
                <c:ptCount val="11"/>
                <c:pt idx="0">
                  <c:v>3.77</c:v>
                </c:pt>
                <c:pt idx="1">
                  <c:v>7.74</c:v>
                </c:pt>
                <c:pt idx="2">
                  <c:v>0.03</c:v>
                </c:pt>
                <c:pt idx="3">
                  <c:v>1.31</c:v>
                </c:pt>
                <c:pt idx="4">
                  <c:v>0.34</c:v>
                </c:pt>
                <c:pt idx="5">
                  <c:v>0.08</c:v>
                </c:pt>
                <c:pt idx="6">
                  <c:v>1.1599999999999999</c:v>
                </c:pt>
                <c:pt idx="7">
                  <c:v>0.28000000000000003</c:v>
                </c:pt>
                <c:pt idx="8">
                  <c:v>6.3</c:v>
                </c:pt>
                <c:pt idx="9">
                  <c:v>0.05</c:v>
                </c:pt>
                <c:pt idx="10">
                  <c:v>11.15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668-44A2-BF2C-7CF53C552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7857256"/>
        <c:axId val="677857584"/>
      </c:barChart>
      <c:catAx>
        <c:axId val="677857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77857584"/>
        <c:crosses val="autoZero"/>
        <c:auto val="1"/>
        <c:lblAlgn val="ctr"/>
        <c:lblOffset val="100"/>
        <c:noMultiLvlLbl val="0"/>
      </c:catAx>
      <c:valAx>
        <c:axId val="67785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7785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AF29D-1354-458C-8715-57031D3EC2BD}" type="datetimeFigureOut">
              <a:rPr lang="sk-SK" smtClean="0"/>
              <a:t>14. 6. 2019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80075-1495-43E5-9090-361E7AA33E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093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7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97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6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emf"/><Relationship Id="rId3" Type="http://schemas.openxmlformats.org/officeDocument/2006/relationships/image" Target="../media/image2.jpg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5CA1973-F1F0-480C-82F1-2524E864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3083"/>
            <a:ext cx="9143999" cy="957316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5" name="BlokTextu 4"/>
          <p:cNvSpPr txBox="1"/>
          <p:nvPr/>
        </p:nvSpPr>
        <p:spPr>
          <a:xfrm>
            <a:off x="4211274" y="5670958"/>
            <a:ext cx="4848836" cy="954107"/>
          </a:xfrm>
          <a:prstGeom prst="rect">
            <a:avLst/>
          </a:prstGeom>
          <a:solidFill>
            <a:srgbClr val="E2F0D9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/>
              <a:t>Aktuálny systém zabezpečenia triedeného zberu </a:t>
            </a:r>
          </a:p>
          <a:p>
            <a:pPr algn="ctr"/>
            <a:r>
              <a:rPr lang="sk-SK" sz="1400" b="1" dirty="0"/>
              <a:t>komunálnych odpadov a výhľad na informačno-vzdelávaciu </a:t>
            </a:r>
          </a:p>
          <a:p>
            <a:pPr algn="ctr"/>
            <a:r>
              <a:rPr lang="sk-SK" sz="1400" b="1" dirty="0"/>
              <a:t>kampaň OZV ELEKOS</a:t>
            </a:r>
          </a:p>
          <a:p>
            <a:pPr algn="r"/>
            <a:r>
              <a:rPr lang="sk-SK" sz="1400" b="1" dirty="0"/>
              <a:t>RNDr. Jozef Straňák, PhD. – poradca pre obce za OZV ELEKOS</a:t>
            </a:r>
          </a:p>
        </p:txBody>
      </p:sp>
    </p:spTree>
    <p:extLst>
      <p:ext uri="{BB962C8B-B14F-4D97-AF65-F5344CB8AC3E}">
        <p14:creationId xmlns:p14="http://schemas.microsoft.com/office/powerpoint/2010/main" val="113568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52E374C-6296-40CD-BA3A-E572D17C8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76839" y="-78188"/>
            <a:ext cx="4925159" cy="697213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189F0ED-1735-46E7-A982-26CA4DC6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04" y="857250"/>
            <a:ext cx="3623862" cy="5130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156D9C2D-03DD-4402-980C-1484EA5C3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753" y="857250"/>
            <a:ext cx="3623862" cy="5130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04E9617-14AC-4AD3-8E41-278D6C56C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61" y="857250"/>
            <a:ext cx="3623861" cy="5130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CA37929-7FF3-452C-8CE8-9499FBA1D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923" y="857250"/>
            <a:ext cx="3623862" cy="513000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BE79E4D-2D9C-4AA4-A2C0-7DB63046A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42" y="1368512"/>
            <a:ext cx="6497682" cy="4590000"/>
          </a:xfrm>
          <a:prstGeom prst="rect">
            <a:avLst/>
          </a:prstGeom>
        </p:spPr>
      </p:pic>
      <p:pic>
        <p:nvPicPr>
          <p:cNvPr id="1026" name="Picture 2" descr="Strojovo generovaný alternatívny text:&#10;DO ZBERNEJ &#10; &#10;Papier:&#10; &#10; &#10; &#10;DO ZBERNEJ &#10; &#10;Papier:&#10; &#10; &#10;A &#10; &#10; &#10;! &#10; odpad, &#10;, &#10;, &#10;, kovy, &#10;- &#10; &#10; &#10; v &#10;-PIA: 9&#10;00&#10;-17&#10;00&#10; hod. a v SO: 8&#10;00&#10;-14&#10;00&#10; hod. &#10; &#10; &#10;Elektroodpad alebo odpady s &#10; a &#10; &#10;- &#10; &#10; &#10;-PIA: 7&#10;30&#10;-14&#10;30&#10; hod.&#10;PAPIER, OBALY Z &#10; &#10; &#10; &#10;om meste financuje OZV ELEKOS v &#10; &#10;Mesto &#10; &#10;">
            <a:extLst>
              <a:ext uri="{FF2B5EF4-FFF2-40B4-BE49-F238E27FC236}">
                <a16:creationId xmlns:a16="http://schemas.microsoft.com/office/drawing/2014/main" id="{09E6D897-09A0-43A7-90AA-BFAFF7BF2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" y="1294830"/>
            <a:ext cx="6497683" cy="45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Strojovo generovaný alternatívny text:&#10;DO ZBERNEJ &#10; &#10;Sklo:&#10; &#10;  &#10;  &#10; &#10;Sklo:&#10; keramika&#10; TV obrazo&#10; &#10; &#10;, autosklo a pod.&#10; &#10; &#10;VHADZUJTE LEN SKLO, &#10;DOBY &#10;. &#10; V&#10; &#10; &#10; &#10;. &#10; &#10;! &#10; &#10;, &#10;, &#10;- &#10; &#10; &#10; v &#10;-PIA: 9&#10;00&#10;-17&#10;00&#10; hod. a v SO: 8&#10;00&#10;-14&#10;00&#10; hod. &#10; &#10; &#10;Elektroodpad alebo odpady s &#10; a &#10; &#10;- &#10; &#10; &#10;-PIA: 7&#10;30&#10;-14&#10;30&#10; hod.&#10; &#10; &#10;om meste financuje OZV ELEKOS v &#10; &#10;Mesto &#10; &#10;">
            <a:extLst>
              <a:ext uri="{FF2B5EF4-FFF2-40B4-BE49-F238E27FC236}">
                <a16:creationId xmlns:a16="http://schemas.microsoft.com/office/drawing/2014/main" id="{BCB65F2B-8677-4657-9490-83900081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71" y="1127250"/>
            <a:ext cx="6497682" cy="45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560F754-0F21-48F2-A3E1-71D92F264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000" y="1003696"/>
            <a:ext cx="6497681" cy="459000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324745" y="304610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OSVETA - PRÍKLADY</a:t>
            </a: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324744" y="304610"/>
            <a:ext cx="690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OSVETA – PRÍKLADY PRE OBEC JEDĽOVÉ KOSTOĽANY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90ABDA4-CAC2-4821-9EED-B490633248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83865"/>
              </p:ext>
            </p:extLst>
          </p:nvPr>
        </p:nvGraphicFramePr>
        <p:xfrm>
          <a:off x="38991" y="762000"/>
          <a:ext cx="57483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4" imgW="11344112" imgH="8020037" progId="AcroExch.Document.DC">
                  <p:embed/>
                </p:oleObj>
              </mc:Choice>
              <mc:Fallback>
                <p:oleObj name="Acrobat Document" r:id="rId4" imgW="11344112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91" y="762000"/>
                        <a:ext cx="574833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11FA4A53-26FF-4FE7-B9FA-2BB4398834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514120"/>
              </p:ext>
            </p:extLst>
          </p:nvPr>
        </p:nvGraphicFramePr>
        <p:xfrm>
          <a:off x="1541695" y="1775863"/>
          <a:ext cx="57483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Acrobat Document" r:id="rId6" imgW="11344112" imgH="8020037" progId="AcroExch.Document.DC">
                  <p:embed/>
                </p:oleObj>
              </mc:Choice>
              <mc:Fallback>
                <p:oleObj name="Acrobat Document" r:id="rId6" imgW="11344112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1695" y="1775863"/>
                        <a:ext cx="57483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8F02A0E-FFE2-4DB4-BE78-BFF328CDDE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722535"/>
              </p:ext>
            </p:extLst>
          </p:nvPr>
        </p:nvGraphicFramePr>
        <p:xfrm>
          <a:off x="3356672" y="2794000"/>
          <a:ext cx="57483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Acrobat Document" r:id="rId8" imgW="11344112" imgH="8020037" progId="AcroExch.Document.DC">
                  <p:embed/>
                </p:oleObj>
              </mc:Choice>
              <mc:Fallback>
                <p:oleObj name="Acrobat Document" r:id="rId8" imgW="11344112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56672" y="2794000"/>
                        <a:ext cx="57483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4BEB27E-1BA5-4DD0-8565-1BEA55A49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903539"/>
              </p:ext>
            </p:extLst>
          </p:nvPr>
        </p:nvGraphicFramePr>
        <p:xfrm>
          <a:off x="5747133" y="669270"/>
          <a:ext cx="3397868" cy="4808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10" imgW="5667198" imgH="8020037" progId="AcroExch.Document.DC">
                  <p:embed/>
                </p:oleObj>
              </mc:Choice>
              <mc:Fallback>
                <p:oleObj name="Acrobat Document" r:id="rId10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47133" y="669270"/>
                        <a:ext cx="3397868" cy="4808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AC60FAC1-F78F-4AC1-A71B-454060E95D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662539"/>
              </p:ext>
            </p:extLst>
          </p:nvPr>
        </p:nvGraphicFramePr>
        <p:xfrm>
          <a:off x="3818017" y="1134298"/>
          <a:ext cx="3315165" cy="4691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Acrobat Document" r:id="rId12" imgW="5667198" imgH="8020037" progId="AcroExch.Document.DC">
                  <p:embed/>
                </p:oleObj>
              </mc:Choice>
              <mc:Fallback>
                <p:oleObj name="Acrobat Document" r:id="rId12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18017" y="1134298"/>
                        <a:ext cx="3315165" cy="4691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id="{D1410602-CAA4-443C-A413-E797F143CB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383075"/>
              </p:ext>
            </p:extLst>
          </p:nvPr>
        </p:nvGraphicFramePr>
        <p:xfrm>
          <a:off x="2077732" y="1740184"/>
          <a:ext cx="3315164" cy="469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14" imgW="5667198" imgH="8020037" progId="AcroExch.Document.DC">
                  <p:embed/>
                </p:oleObj>
              </mc:Choice>
              <mc:Fallback>
                <p:oleObj name="Acrobat Document" r:id="rId14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77732" y="1740184"/>
                        <a:ext cx="3315164" cy="4691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67241685-97C9-4E86-8025-A51730E1DD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715310"/>
              </p:ext>
            </p:extLst>
          </p:nvPr>
        </p:nvGraphicFramePr>
        <p:xfrm>
          <a:off x="38991" y="2181610"/>
          <a:ext cx="3304527" cy="467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Acrobat Document" r:id="rId16" imgW="5667198" imgH="8020037" progId="AcroExch.Document.DC">
                  <p:embed/>
                </p:oleObj>
              </mc:Choice>
              <mc:Fallback>
                <p:oleObj name="Acrobat Document" r:id="rId16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991" y="2181610"/>
                        <a:ext cx="3304527" cy="4676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15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62641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Pozitívne stránky RZV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89502" y="1548714"/>
            <a:ext cx="81920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sk-SK" sz="2000" dirty="0"/>
              <a:t>Triedený zber komunálnych odpadov  – evidentný nárast objemu vytriedeného odpadu pri všetkých zložkách (papier, sklo, kovy, plasty)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sk-SK" sz="2000" dirty="0"/>
              <a:t>Ušetrenie finančných prostriedkov samospráv (alebo udržanie poplatkov za komunálny odpad na primeranej miere)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Adresnejšia zodpovednosť OZV na financovaní triedeného zberu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Ciele zberu pre OZV – nástroj na okamžité zvýšenie úrovne triedeného zberu – ak by boli nastavené správne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Zlepšenie osvetovej činnosti (stále sa dá veľa zlepšovať) - zaujímavá skúsenosť s vplyvom osvety na triedený zber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Ponechanie výberu zberovej spoločnosti na obci – lepšia kontrola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078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62641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Negatívne stránky RZV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89502" y="1548714"/>
            <a:ext cx="8192005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Neustále meniace sa právna úprava pre OZV a výrobcov</a:t>
            </a:r>
          </a:p>
          <a:p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 err="1"/>
              <a:t>Podfinancovanie</a:t>
            </a:r>
            <a:r>
              <a:rPr lang="sk-SK" sz="2000" dirty="0"/>
              <a:t> systému RZV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Zavádzanie nesystémových riešení – krok pred a dva vzad (napr. ciele zberu)</a:t>
            </a:r>
          </a:p>
          <a:p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Nezohľadňovanie reálneho stavu nakladania s odpadom – neúmerne zvyšujúce sa ciele recyklácie bez ohľadu na trh (napr. problém s plastami) – recyklácia za každú cenu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Chýba väčšia diskusia pri zásadných zmenách – zálohovanie PET, obmedzovanie plastových výrobkov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dirty="0"/>
          </a:p>
          <a:p>
            <a:endParaRPr lang="sk-SK" sz="1350" dirty="0"/>
          </a:p>
        </p:txBody>
      </p:sp>
    </p:spTree>
    <p:extLst>
      <p:ext uri="{BB962C8B-B14F-4D97-AF65-F5344CB8AC3E}">
        <p14:creationId xmlns:p14="http://schemas.microsoft.com/office/powerpoint/2010/main" val="21445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62641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Návrhy na zlepšenie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89502" y="1548714"/>
            <a:ext cx="8192005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Dlhšia zmluvná viazanosť  medzi OZV a obcami a OZV  a výrobcami (2-3 roky)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Stanovenie minimálnych sadzieb recyklačných poplatkov za výrobky (obmedzenie </a:t>
            </a:r>
            <a:r>
              <a:rPr lang="sk-SK" sz="2000" dirty="0" err="1"/>
              <a:t>dumpovania</a:t>
            </a:r>
            <a:r>
              <a:rPr lang="sk-SK" sz="2000" dirty="0"/>
              <a:t>)</a:t>
            </a:r>
          </a:p>
          <a:p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Zreálnenie recyklačných limitov pri plastoch, napr. väčší limit pre energetické zhodnotenie plastových odpadov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k-SK" sz="2000" dirty="0"/>
              <a:t>Obmedzenie dovozu odpadu za zahraničia – využitie možnosti, ktorú ponúka smernica o odpade</a:t>
            </a:r>
            <a:endParaRPr lang="sk-SK" dirty="0"/>
          </a:p>
          <a:p>
            <a:endParaRPr lang="sk-SK" sz="1350" dirty="0"/>
          </a:p>
        </p:txBody>
      </p:sp>
    </p:spTree>
    <p:extLst>
      <p:ext uri="{BB962C8B-B14F-4D97-AF65-F5344CB8AC3E}">
        <p14:creationId xmlns:p14="http://schemas.microsoft.com/office/powerpoint/2010/main" val="14648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9" r="15408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413916" y="674953"/>
            <a:ext cx="5493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700" b="1" dirty="0"/>
              <a:t>ĎAKUJEM VÁM ZA POZORNOSŤ !!!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03" y="534843"/>
            <a:ext cx="2493837" cy="7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62641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Rozšírená zodpovednosť výrobcov (RZV)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489502" y="1431960"/>
            <a:ext cx="8251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just"/>
            <a:r>
              <a:rPr lang="sk-SK" sz="1800" dirty="0"/>
              <a:t>Súhrn povinností výrobcu vyhradeného výrobku vzťahujúcich sa na výrobok počas všetkých fáz jeho životného cyklu, ktorých cieľom je predchádzanie vzniku odpadu z vyhradeného výrobku a posilnenie opätovného použitia, recyklácie alebo iného zhodnotenia tohto prúdu odpadu. 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489502" y="2970106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Organizácia zodpovednosti výrobcov (OZV)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489502" y="3769588"/>
            <a:ext cx="8251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just"/>
            <a:r>
              <a:rPr lang="sk-SK" sz="1800" dirty="0"/>
              <a:t>Organizácia zodpovednosti výrobcov je právnická osoba so sídlom v Slovenskej republike založená, vlastnená a prevádzkovaná výlučne výrobcami vyhradených výrobkov so sídlom v niektorom z členských štátoch. </a:t>
            </a:r>
          </a:p>
          <a:p>
            <a:pPr algn="just"/>
            <a:endParaRPr lang="sk-SK" sz="1800" dirty="0"/>
          </a:p>
          <a:p>
            <a:pPr algn="just"/>
            <a:r>
              <a:rPr lang="sk-SK" sz="1800" dirty="0"/>
              <a:t>Organizácia zodpovednosti výrobcov, v súlade s udelenou autorizáciou, zabezpečuje na základe zmluvy o plnení vyhradených povinností plnenie vyhradených povinností za zastúpených výrobcov vyhradeného výrobku. </a:t>
            </a:r>
          </a:p>
          <a:p>
            <a:pPr algn="just"/>
            <a:endParaRPr lang="sk-SK" sz="1800" dirty="0"/>
          </a:p>
          <a:p>
            <a:pPr algn="just"/>
            <a:r>
              <a:rPr lang="sk-SK" sz="1800" dirty="0"/>
              <a:t>Účelom organizácie zodpovednosti výrobcov nie je dosahovanie zisku!!!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53400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ROK 2019 - Fakty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489502" y="1407572"/>
            <a:ext cx="8381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Počet výrobcov: 477 			Počet obyvateľov: 141 tis</a:t>
            </a:r>
          </a:p>
          <a:p>
            <a:endParaRPr lang="sk-SK" dirty="0"/>
          </a:p>
          <a:p>
            <a:r>
              <a:rPr lang="sk-SK" dirty="0"/>
              <a:t>Počet obcí: 53		 </a:t>
            </a:r>
          </a:p>
          <a:p>
            <a:r>
              <a:rPr lang="sk-SK" dirty="0"/>
              <a:t> </a:t>
            </a:r>
          </a:p>
          <a:p>
            <a:r>
              <a:rPr lang="sk-SK" dirty="0"/>
              <a:t> 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46" y="463223"/>
            <a:ext cx="2493837" cy="78805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7" y="1714424"/>
            <a:ext cx="9144000" cy="50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601" r="14594" b="-601"/>
          <a:stretch/>
        </p:blipFill>
        <p:spPr>
          <a:xfrm>
            <a:off x="-74141" y="0"/>
            <a:ext cx="9218141" cy="6908634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1027345" y="130354"/>
            <a:ext cx="701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>
                <a:solidFill>
                  <a:schemeClr val="bg1"/>
                </a:solidFill>
              </a:rPr>
              <a:t>Koľko odpadu sa nám podarilo vytriediť v roku 2018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1566924" y="1499801"/>
            <a:ext cx="14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13,6 tis. ton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4726135" y="2212372"/>
            <a:ext cx="1312200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7,6 tis. ton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3123875" y="2212372"/>
            <a:ext cx="1312200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6,2 tis. ton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5891789" y="1692162"/>
            <a:ext cx="1312200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0,6 tis. ton</a:t>
            </a:r>
          </a:p>
        </p:txBody>
      </p:sp>
    </p:spTree>
    <p:extLst>
      <p:ext uri="{BB962C8B-B14F-4D97-AF65-F5344CB8AC3E}">
        <p14:creationId xmlns:p14="http://schemas.microsoft.com/office/powerpoint/2010/main" val="41814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11" name="BlokTextu 10"/>
          <p:cNvSpPr txBox="1"/>
          <p:nvPr/>
        </p:nvSpPr>
        <p:spPr>
          <a:xfrm>
            <a:off x="1064416" y="130353"/>
            <a:ext cx="70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/>
            <a:r>
              <a:rPr lang="sk-SK" dirty="0">
                <a:solidFill>
                  <a:srgbClr val="00B050"/>
                </a:solidFill>
              </a:rPr>
              <a:t>Orientačné čísla triedeného zberu</a:t>
            </a:r>
          </a:p>
          <a:p>
            <a:pPr algn="ctr"/>
            <a:r>
              <a:rPr lang="sk-SK" dirty="0">
                <a:solidFill>
                  <a:srgbClr val="00B050"/>
                </a:solidFill>
              </a:rPr>
              <a:t>za Slovenskú republiku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5891789" y="1692162"/>
            <a:ext cx="1312200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0,6 tis. ton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B7F02A70-8417-4352-8126-2F1F1776CA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312337"/>
              </p:ext>
            </p:extLst>
          </p:nvPr>
        </p:nvGraphicFramePr>
        <p:xfrm>
          <a:off x="-38100" y="961351"/>
          <a:ext cx="9220200" cy="517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1EAC3EA4-2CF7-4955-A5A3-2AC0BD21F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556289"/>
              </p:ext>
            </p:extLst>
          </p:nvPr>
        </p:nvGraphicFramePr>
        <p:xfrm>
          <a:off x="620786" y="6139248"/>
          <a:ext cx="8204434" cy="588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410">
                  <a:extLst>
                    <a:ext uri="{9D8B030D-6E8A-4147-A177-3AD203B41FA5}">
                      <a16:colId xmlns:a16="http://schemas.microsoft.com/office/drawing/2014/main" val="386993181"/>
                    </a:ext>
                  </a:extLst>
                </a:gridCol>
                <a:gridCol w="898047">
                  <a:extLst>
                    <a:ext uri="{9D8B030D-6E8A-4147-A177-3AD203B41FA5}">
                      <a16:colId xmlns:a16="http://schemas.microsoft.com/office/drawing/2014/main" val="3277276768"/>
                    </a:ext>
                  </a:extLst>
                </a:gridCol>
                <a:gridCol w="946853">
                  <a:extLst>
                    <a:ext uri="{9D8B030D-6E8A-4147-A177-3AD203B41FA5}">
                      <a16:colId xmlns:a16="http://schemas.microsoft.com/office/drawing/2014/main" val="3040421830"/>
                    </a:ext>
                  </a:extLst>
                </a:gridCol>
                <a:gridCol w="976137">
                  <a:extLst>
                    <a:ext uri="{9D8B030D-6E8A-4147-A177-3AD203B41FA5}">
                      <a16:colId xmlns:a16="http://schemas.microsoft.com/office/drawing/2014/main" val="2394011198"/>
                    </a:ext>
                  </a:extLst>
                </a:gridCol>
                <a:gridCol w="1076192">
                  <a:extLst>
                    <a:ext uri="{9D8B030D-6E8A-4147-A177-3AD203B41FA5}">
                      <a16:colId xmlns:a16="http://schemas.microsoft.com/office/drawing/2014/main" val="3298295855"/>
                    </a:ext>
                  </a:extLst>
                </a:gridCol>
                <a:gridCol w="871203">
                  <a:extLst>
                    <a:ext uri="{9D8B030D-6E8A-4147-A177-3AD203B41FA5}">
                      <a16:colId xmlns:a16="http://schemas.microsoft.com/office/drawing/2014/main" val="4182959920"/>
                    </a:ext>
                  </a:extLst>
                </a:gridCol>
                <a:gridCol w="800432">
                  <a:extLst>
                    <a:ext uri="{9D8B030D-6E8A-4147-A177-3AD203B41FA5}">
                      <a16:colId xmlns:a16="http://schemas.microsoft.com/office/drawing/2014/main" val="40803330"/>
                    </a:ext>
                  </a:extLst>
                </a:gridCol>
                <a:gridCol w="712580">
                  <a:extLst>
                    <a:ext uri="{9D8B030D-6E8A-4147-A177-3AD203B41FA5}">
                      <a16:colId xmlns:a16="http://schemas.microsoft.com/office/drawing/2014/main" val="1522336349"/>
                    </a:ext>
                  </a:extLst>
                </a:gridCol>
                <a:gridCol w="712580">
                  <a:extLst>
                    <a:ext uri="{9D8B030D-6E8A-4147-A177-3AD203B41FA5}">
                      <a16:colId xmlns:a16="http://schemas.microsoft.com/office/drawing/2014/main" val="839316353"/>
                    </a:ext>
                  </a:extLst>
                </a:gridCol>
              </a:tblGrid>
              <a:tr h="19613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SPOLU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230 327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235 802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259 154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262 355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305 003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345 745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457 803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623 298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extLst>
                  <a:ext uri="{0D108BD9-81ED-4DB2-BD59-A6C34878D82A}">
                    <a16:rowId xmlns:a16="http://schemas.microsoft.com/office/drawing/2014/main" val="1857257917"/>
                  </a:ext>
                </a:extLst>
              </a:tr>
              <a:tr h="19613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Počet obyvateľov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5 435 343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extLst>
                  <a:ext uri="{0D108BD9-81ED-4DB2-BD59-A6C34878D82A}">
                    <a16:rowId xmlns:a16="http://schemas.microsoft.com/office/drawing/2014/main" val="1882946568"/>
                  </a:ext>
                </a:extLst>
              </a:tr>
              <a:tr h="19613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V kg/Obyvateľ</a:t>
                      </a:r>
                      <a:endParaRPr lang="sk-SK" sz="8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42</a:t>
                      </a:r>
                      <a:endParaRPr lang="sk-SK" sz="8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43</a:t>
                      </a:r>
                      <a:endParaRPr lang="sk-SK" sz="8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48</a:t>
                      </a:r>
                      <a:endParaRPr lang="sk-SK" sz="8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48</a:t>
                      </a:r>
                      <a:endParaRPr lang="sk-SK" sz="8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56</a:t>
                      </a:r>
                      <a:endParaRPr lang="sk-SK" sz="8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  <a:latin typeface="Arial Black" panose="020B0A04020102020204" pitchFamily="34" charset="0"/>
                        </a:rPr>
                        <a:t>64</a:t>
                      </a:r>
                      <a:endParaRPr lang="sk-SK" sz="8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84</a:t>
                      </a:r>
                      <a:endParaRPr lang="sk-SK" sz="8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  <a:latin typeface="Arial Black" panose="020B0A04020102020204" pitchFamily="34" charset="0"/>
                        </a:rPr>
                        <a:t>115</a:t>
                      </a:r>
                      <a:endParaRPr lang="sk-SK" sz="8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42" marR="7042" marT="7042" marB="0" anchor="b"/>
                </a:tc>
                <a:extLst>
                  <a:ext uri="{0D108BD9-81ED-4DB2-BD59-A6C34878D82A}">
                    <a16:rowId xmlns:a16="http://schemas.microsoft.com/office/drawing/2014/main" val="381940003"/>
                  </a:ext>
                </a:extLst>
              </a:tr>
            </a:tbl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19F7DC21-E559-42A2-AF8A-848D60593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860758"/>
              </p:ext>
            </p:extLst>
          </p:nvPr>
        </p:nvGraphicFramePr>
        <p:xfrm>
          <a:off x="109057" y="1071353"/>
          <a:ext cx="8925886" cy="495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Skupina 2">
            <a:extLst>
              <a:ext uri="{FF2B5EF4-FFF2-40B4-BE49-F238E27FC236}">
                <a16:creationId xmlns:a16="http://schemas.microsoft.com/office/drawing/2014/main" id="{17B6389D-01BB-4C4E-B0C1-5B09DF807687}"/>
              </a:ext>
            </a:extLst>
          </p:cNvPr>
          <p:cNvGrpSpPr/>
          <p:nvPr/>
        </p:nvGrpSpPr>
        <p:grpSpPr>
          <a:xfrm>
            <a:off x="0" y="828753"/>
            <a:ext cx="9077324" cy="5382308"/>
            <a:chOff x="28575" y="907865"/>
            <a:chExt cx="9115425" cy="5382308"/>
          </a:xfrm>
        </p:grpSpPr>
        <p:graphicFrame>
          <p:nvGraphicFramePr>
            <p:cNvPr id="21" name="Graf 20">
              <a:extLst>
                <a:ext uri="{FF2B5EF4-FFF2-40B4-BE49-F238E27FC236}">
                  <a16:creationId xmlns:a16="http://schemas.microsoft.com/office/drawing/2014/main" id="{E4968925-A445-4674-9A7A-5E2D89A9B2A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9424505"/>
                </p:ext>
              </p:extLst>
            </p:nvPr>
          </p:nvGraphicFramePr>
          <p:xfrm>
            <a:off x="37400" y="3546973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2" name="Graf 21">
              <a:extLst>
                <a:ext uri="{FF2B5EF4-FFF2-40B4-BE49-F238E27FC236}">
                  <a16:creationId xmlns:a16="http://schemas.microsoft.com/office/drawing/2014/main" id="{837F86E7-5396-4D4C-84EB-A356C8C2DAA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80659992"/>
                </p:ext>
              </p:extLst>
            </p:nvPr>
          </p:nvGraphicFramePr>
          <p:xfrm>
            <a:off x="4571999" y="913713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3" name="Graf 22">
              <a:extLst>
                <a:ext uri="{FF2B5EF4-FFF2-40B4-BE49-F238E27FC236}">
                  <a16:creationId xmlns:a16="http://schemas.microsoft.com/office/drawing/2014/main" id="{E430E9FC-0FE6-4918-A5E7-3B7D907CD33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4957612"/>
                </p:ext>
              </p:extLst>
            </p:nvPr>
          </p:nvGraphicFramePr>
          <p:xfrm>
            <a:off x="28575" y="907865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4" name="Graf 23">
              <a:extLst>
                <a:ext uri="{FF2B5EF4-FFF2-40B4-BE49-F238E27FC236}">
                  <a16:creationId xmlns:a16="http://schemas.microsoft.com/office/drawing/2014/main" id="{A8A23F1D-654D-463C-B48D-51C452FA8E8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98153384"/>
                </p:ext>
              </p:extLst>
            </p:nvPr>
          </p:nvGraphicFramePr>
          <p:xfrm>
            <a:off x="4572000" y="3544348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aphicFrame>
        <p:nvGraphicFramePr>
          <p:cNvPr id="25" name="Graf 24">
            <a:extLst>
              <a:ext uri="{FF2B5EF4-FFF2-40B4-BE49-F238E27FC236}">
                <a16:creationId xmlns:a16="http://schemas.microsoft.com/office/drawing/2014/main" id="{3BAB8765-4D2E-4BE2-8DA8-09A4641E16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602875"/>
              </p:ext>
            </p:extLst>
          </p:nvPr>
        </p:nvGraphicFramePr>
        <p:xfrm>
          <a:off x="126668" y="857250"/>
          <a:ext cx="8850386" cy="2946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Graf 25">
            <a:extLst>
              <a:ext uri="{FF2B5EF4-FFF2-40B4-BE49-F238E27FC236}">
                <a16:creationId xmlns:a16="http://schemas.microsoft.com/office/drawing/2014/main" id="{4435EDB6-4BDB-41DA-90BD-2A1BA48D2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975826"/>
              </p:ext>
            </p:extLst>
          </p:nvPr>
        </p:nvGraphicFramePr>
        <p:xfrm>
          <a:off x="126667" y="3803840"/>
          <a:ext cx="8850387" cy="305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2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25" grpId="0">
        <p:bldAsOne/>
      </p:bldGraphic>
      <p:bldGraphic spid="2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11" name="BlokTextu 10"/>
          <p:cNvSpPr txBox="1"/>
          <p:nvPr/>
        </p:nvSpPr>
        <p:spPr>
          <a:xfrm>
            <a:off x="928491" y="124311"/>
            <a:ext cx="701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/>
            <a:r>
              <a:rPr lang="sk-SK" dirty="0">
                <a:solidFill>
                  <a:srgbClr val="FF0000"/>
                </a:solidFill>
              </a:rPr>
              <a:t>Ako triedi obec Jedľové Kostoľany?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1566924" y="1499801"/>
            <a:ext cx="14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13,6 tis. ton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4726135" y="2212372"/>
            <a:ext cx="1312200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7,6 tis. ton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3123875" y="2212372"/>
            <a:ext cx="1312200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6,2 tis. ton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5891789" y="1692162"/>
            <a:ext cx="1312200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sz="2000" dirty="0">
                <a:solidFill>
                  <a:schemeClr val="bg1"/>
                </a:solidFill>
              </a:rPr>
              <a:t>0,6 tis. ton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65B1ABE7-0FCB-4CB2-8C66-C6EC34872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55275"/>
              </p:ext>
            </p:extLst>
          </p:nvPr>
        </p:nvGraphicFramePr>
        <p:xfrm>
          <a:off x="1" y="496699"/>
          <a:ext cx="9143998" cy="6236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ázok 2">
            <a:extLst>
              <a:ext uri="{FF2B5EF4-FFF2-40B4-BE49-F238E27FC236}">
                <a16:creationId xmlns:a16="http://schemas.microsoft.com/office/drawing/2014/main" id="{946FAF28-6F8F-4FD5-9792-B6D7F7924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542" y="855846"/>
            <a:ext cx="4799909" cy="2064236"/>
          </a:xfrm>
          <a:prstGeom prst="rect">
            <a:avLst/>
          </a:prstGeom>
        </p:spPr>
      </p:pic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1B7D2A5E-C53E-4ACE-989A-69C79A9550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330964"/>
              </p:ext>
            </p:extLst>
          </p:nvPr>
        </p:nvGraphicFramePr>
        <p:xfrm>
          <a:off x="0" y="2943975"/>
          <a:ext cx="9131676" cy="389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Tabuľka 5">
            <a:extLst>
              <a:ext uri="{FF2B5EF4-FFF2-40B4-BE49-F238E27FC236}">
                <a16:creationId xmlns:a16="http://schemas.microsoft.com/office/drawing/2014/main" id="{C092A035-24E6-419B-813E-DADC844A2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478484"/>
              </p:ext>
            </p:extLst>
          </p:nvPr>
        </p:nvGraphicFramePr>
        <p:xfrm>
          <a:off x="6038336" y="3429000"/>
          <a:ext cx="2743714" cy="1736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9683">
                  <a:extLst>
                    <a:ext uri="{9D8B030D-6E8A-4147-A177-3AD203B41FA5}">
                      <a16:colId xmlns:a16="http://schemas.microsoft.com/office/drawing/2014/main" val="3585149094"/>
                    </a:ext>
                  </a:extLst>
                </a:gridCol>
                <a:gridCol w="934031">
                  <a:extLst>
                    <a:ext uri="{9D8B030D-6E8A-4147-A177-3AD203B41FA5}">
                      <a16:colId xmlns:a16="http://schemas.microsoft.com/office/drawing/2014/main" val="3622063255"/>
                    </a:ext>
                  </a:extLst>
                </a:gridCol>
              </a:tblGrid>
              <a:tr h="289473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>
                          <a:effectLst/>
                        </a:rPr>
                        <a:t>Papier a lepenka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u="none" strike="noStrike">
                          <a:effectLst/>
                        </a:rPr>
                        <a:t>5,26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0330795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>
                          <a:effectLst/>
                        </a:rPr>
                        <a:t>Sklo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u="none" strike="noStrike">
                          <a:effectLst/>
                        </a:rPr>
                        <a:t>13,53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0491637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>
                          <a:effectLst/>
                        </a:rPr>
                        <a:t>VKM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u="none" strike="noStrike">
                          <a:effectLst/>
                        </a:rPr>
                        <a:t>0,02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3848043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 dirty="0">
                          <a:effectLst/>
                        </a:rPr>
                        <a:t>Plasty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u="none" strike="noStrike">
                          <a:effectLst/>
                        </a:rPr>
                        <a:t>4,76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0933397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>
                          <a:effectLst/>
                        </a:rPr>
                        <a:t>Kovy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u="none" strike="noStrike">
                          <a:effectLst/>
                        </a:rPr>
                        <a:t>0,02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3480688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>
                          <a:effectLst/>
                        </a:rPr>
                        <a:t>SPOLU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u="none" strike="noStrike" dirty="0">
                          <a:effectLst/>
                        </a:rPr>
                        <a:t>23,58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7838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1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62641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OSVETOVÁ ČINNOSŤ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89502" y="1548714"/>
            <a:ext cx="8192005" cy="525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400" b="1" dirty="0"/>
              <a:t>OZV ELEKOS sa snaží: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b="1" dirty="0"/>
              <a:t>realizovať propagačno-vzdelávacie aktivity najmä v spolupráci so svojimi partnermi (zberovými spoločnosťami a samosprávami),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b="1" dirty="0"/>
              <a:t>počas svojej pôsobnosti na trhu vykonávať aktivity, ktoré vedú k zvýšeniu environmentálneho povedomia občanov, pričom sa chce zamerať najmä na našich najmenších.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sk-SK" sz="1400" b="1" dirty="0"/>
          </a:p>
          <a:p>
            <a:pPr algn="just"/>
            <a:r>
              <a:rPr lang="sk-SK" sz="1400" b="1" dirty="0"/>
              <a:t>OZV ELEKOS sa v rámci osvety zameranej na triedené zložky komunálnych odpadov zameriava na nasledovné aktivity:</a:t>
            </a:r>
          </a:p>
          <a:p>
            <a:pPr algn="ctr"/>
            <a:r>
              <a:rPr lang="sk-SK" sz="1400" b="1" i="1" dirty="0"/>
              <a:t>Lokálnymi propagačno-vzdelávacím aktivitami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tvorbou a distribúciou informačných a propagačných materiálov,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tvorbou letákov s popisom konkrétneho systému zberu triedených zložiek komunálnych odpadov distribuovaných priamo občanom samospráv,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tvorbou a distribúciou nálepiek určených na smetné kontajnery, ktoré sú súčasťou triedeného zberu v zmluvných samosprávach,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pravidelným oznamom v obecnom/lokálnom rozhlase zmluvných obcí,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pravidelnými zverejňovaním propagačných materiálov na webových stránkach a úradných tabuliach zúčastnených obcí. </a:t>
            </a:r>
          </a:p>
          <a:p>
            <a:pPr algn="ctr"/>
            <a:r>
              <a:rPr lang="sk-SK" sz="1400" b="1" i="1" dirty="0"/>
              <a:t>Celoslovenskými propagačno-vzdelávacími aktivitami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tvorbou a distribúciou zverejnenie informačne – vzdelávacích letákov v printových médiách s celoslovenskou pôsobnosťou,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distribúciou „tzv. internetových článkov“ uverejnených v celoslovensky pôsobiacich webových doménach,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sk-SK" sz="1400" dirty="0"/>
              <a:t>organizovaním celoslovenskej konferencie a účasťou na rôznych podujatiach organizovaných samosprávami vo svojej pôsobnosti </a:t>
            </a:r>
          </a:p>
          <a:p>
            <a:endParaRPr lang="sk-SK" sz="1350" dirty="0"/>
          </a:p>
        </p:txBody>
      </p:sp>
    </p:spTree>
    <p:extLst>
      <p:ext uri="{BB962C8B-B14F-4D97-AF65-F5344CB8AC3E}">
        <p14:creationId xmlns:p14="http://schemas.microsoft.com/office/powerpoint/2010/main" val="12899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62641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OSVETOVÁ ČINNOSŤ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89502" y="1548714"/>
            <a:ext cx="8192005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200" dirty="0"/>
              <a:t>OZV ELEKOS v oblasti osvetovej činnosti rámci roka 2019 pripravuje/realizujeme:</a:t>
            </a:r>
          </a:p>
          <a:p>
            <a:pPr algn="just"/>
            <a:endParaRPr lang="sk-SK" sz="1200" dirty="0"/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sk-SK" sz="1200" dirty="0"/>
              <a:t>Distribuovanie informačných – propagačno-vzdelávacích letákov do všetkých svojich zmluvných obcí, pričom informácie v týchto letákoch budú mať nasledovný charakter: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sk-SK" sz="1200" dirty="0"/>
              <a:t>Všeobecný (informujúci občanov a verejnosť o všeobecných údajoch v oblasti triedeného zberu a pod.)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sk-SK" sz="1200" dirty="0"/>
              <a:t>Konkrétne (informujúci občanov a verejnosť o konkrétnom zavedenom resp. novom systéme triedeného zberu komunálnych odpadov priamo v tej – ktorej samospráve a to pre každú obec samostatne)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sk-SK" sz="1200" dirty="0"/>
              <a:t>Občasný (informujúci občanov a verejnosť o aktualitách, zmenách, trendoch prípadne o zmenách legislatívy – tieto informácie OZV plánuje uverejňovať priamo na svojej webovej stránke prostredníctvom odborných článkov a pod.)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sk-SK" sz="1200" b="1" dirty="0"/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sk-SK" sz="1200" dirty="0"/>
              <a:t>Distribuovania propagačno-vzdelávacích videí určených najmä pre základné a materské školy (tieto videá sú uverejnené na webovom portáli OZV ELEKOS a na portály </a:t>
            </a:r>
            <a:r>
              <a:rPr lang="sk-SK" sz="1200" dirty="0" err="1"/>
              <a:t>youtube</a:t>
            </a:r>
            <a:r>
              <a:rPr lang="sk-SK" sz="1200" dirty="0"/>
              <a:t> a sú voľne dostupné)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sk-SK" sz="1200" dirty="0"/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sk-SK" sz="1200" dirty="0"/>
              <a:t>Vytvorením tzv. manuálnu resp. dokumentov určených pre pedagógov a osôb venujúcim sa environmentálnemu vzdelávaniu (tieto videá budú uverejnené na webovom portáli OZV ELEKOS a budú voľne dostupné)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sk-SK" sz="1200" dirty="0"/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sk-SK" sz="1200" dirty="0"/>
              <a:t>Distribuovaním nálepiek, ktoré sú určené na správne označenie kontajnerov v samosprávach (tieto nálepky budú súčasne informovať občanov a verejnosť o zavedenom systéme zberu ako aj o správnom triedení odpadov)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sk-SK" sz="1200" dirty="0"/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sk-SK" sz="1200" dirty="0"/>
              <a:t>Zúčastňovaním sa na rôznych akciách a aktivitách vo svojich samosprávach, v rámci ktorých bude OZV ELEKOS vykonávať aktivity vedúce k zlepšeniu environmentálneho povedomia občanov 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sk-SK" sz="1200" dirty="0"/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sk-SK" sz="1200" dirty="0"/>
              <a:t>Vytvorením novej internetovej stránky OZV ELEKOS, v rámci ktorej bude OZV ELEKOS pravidelne uverejňovať svoje propagačno-vzdelávacie aktivity a voľne dostupnú dokumentáciu</a:t>
            </a:r>
          </a:p>
          <a:p>
            <a:pPr algn="just"/>
            <a:endParaRPr lang="sk-SK" sz="1200" dirty="0"/>
          </a:p>
          <a:p>
            <a:pPr algn="ctr"/>
            <a:r>
              <a:rPr lang="sk-SK" sz="1200" b="1" i="1" dirty="0"/>
              <a:t>OZV ELEKOS bude okrem vyššie uvedeného aj naďalej vykonávať doposiaľ realizované osvetové činnosti pre svoje zmluvné samosprávy.</a:t>
            </a:r>
          </a:p>
          <a:p>
            <a:endParaRPr lang="sk-SK" sz="1350" dirty="0"/>
          </a:p>
        </p:txBody>
      </p:sp>
    </p:spTree>
    <p:extLst>
      <p:ext uri="{BB962C8B-B14F-4D97-AF65-F5344CB8AC3E}">
        <p14:creationId xmlns:p14="http://schemas.microsoft.com/office/powerpoint/2010/main" val="192542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sz="1350"/>
          </a:p>
        </p:txBody>
      </p:sp>
      <p:sp>
        <p:nvSpPr>
          <p:cNvPr id="6" name="BlokTextu 5"/>
          <p:cNvSpPr txBox="1"/>
          <p:nvPr/>
        </p:nvSpPr>
        <p:spPr>
          <a:xfrm>
            <a:off x="489502" y="626418"/>
            <a:ext cx="645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sk-SK" dirty="0"/>
              <a:t>OSVETA - PRÍKLADY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0" y="534844"/>
            <a:ext cx="2493837" cy="78805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521BA4D-241B-4E66-883E-A5B17F21E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0" y="1123647"/>
            <a:ext cx="3611462" cy="270859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03E4E1F-1BC7-4A8A-85C7-5DA816F3F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912" y="1438222"/>
            <a:ext cx="3611461" cy="270859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EEB40266-082E-4EEC-86B3-3216CDE3F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50" y="3989762"/>
            <a:ext cx="3611462" cy="271072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02869A40-ECA1-4369-80FB-78301F538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640" y="4227407"/>
            <a:ext cx="3400004" cy="255000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51B7FF8-0BA8-4431-B48F-77B4E9F3F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481" y="3092710"/>
            <a:ext cx="3118486" cy="23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859</Words>
  <Application>Microsoft Office PowerPoint</Application>
  <PresentationFormat>Prezentácia na obrazovke (4:3)</PresentationFormat>
  <Paragraphs>149</Paragraphs>
  <Slides>15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Wingdings</vt:lpstr>
      <vt:lpstr>Motív Office</vt:lpstr>
      <vt:lpstr>Adobe Acrobat Document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ELEKOS</dc:creator>
  <cp:lastModifiedBy>Jozef Straňák</cp:lastModifiedBy>
  <cp:revision>64</cp:revision>
  <dcterms:created xsi:type="dcterms:W3CDTF">2017-06-14T08:39:59Z</dcterms:created>
  <dcterms:modified xsi:type="dcterms:W3CDTF">2019-06-14T07:44:39Z</dcterms:modified>
</cp:coreProperties>
</file>